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62" r:id="rId5"/>
    <p:sldId id="307" r:id="rId6"/>
    <p:sldId id="363" r:id="rId7"/>
    <p:sldId id="316" r:id="rId8"/>
    <p:sldId id="380"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4" autoAdjust="0"/>
  </p:normalViewPr>
  <p:slideViewPr>
    <p:cSldViewPr snapToGrid="0">
      <p:cViewPr varScale="1">
        <p:scale>
          <a:sx n="64" d="100"/>
          <a:sy n="64" d="100"/>
        </p:scale>
        <p:origin x="84" y="360"/>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10/6/2019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10/4/2019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2312803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1105116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1706416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14</a:t>
            </a:fld>
            <a:endParaRPr lang="en-US" dirty="0"/>
          </a:p>
        </p:txBody>
      </p:sp>
    </p:spTree>
    <p:extLst>
      <p:ext uri="{BB962C8B-B14F-4D97-AF65-F5344CB8AC3E}">
        <p14:creationId xmlns:p14="http://schemas.microsoft.com/office/powerpoint/2010/main" val="1068334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15</a:t>
            </a:fld>
            <a:endParaRPr lang="en-US" dirty="0"/>
          </a:p>
        </p:txBody>
      </p:sp>
    </p:spTree>
    <p:extLst>
      <p:ext uri="{BB962C8B-B14F-4D97-AF65-F5344CB8AC3E}">
        <p14:creationId xmlns:p14="http://schemas.microsoft.com/office/powerpoint/2010/main" val="2764875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16</a:t>
            </a:fld>
            <a:endParaRPr lang="en-US" dirty="0"/>
          </a:p>
        </p:txBody>
      </p:sp>
    </p:spTree>
    <p:extLst>
      <p:ext uri="{BB962C8B-B14F-4D97-AF65-F5344CB8AC3E}">
        <p14:creationId xmlns:p14="http://schemas.microsoft.com/office/powerpoint/2010/main" val="250837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17</a:t>
            </a:fld>
            <a:endParaRPr lang="en-US" dirty="0"/>
          </a:p>
        </p:txBody>
      </p:sp>
    </p:spTree>
    <p:extLst>
      <p:ext uri="{BB962C8B-B14F-4D97-AF65-F5344CB8AC3E}">
        <p14:creationId xmlns:p14="http://schemas.microsoft.com/office/powerpoint/2010/main" val="750353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18</a:t>
            </a:fld>
            <a:endParaRPr lang="en-US" dirty="0"/>
          </a:p>
        </p:txBody>
      </p:sp>
    </p:spTree>
    <p:extLst>
      <p:ext uri="{BB962C8B-B14F-4D97-AF65-F5344CB8AC3E}">
        <p14:creationId xmlns:p14="http://schemas.microsoft.com/office/powerpoint/2010/main" val="513902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14739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81033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322986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282531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416130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2016521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3295264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27407570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10/4/2019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10/4/2019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10/4/2019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10/4/2019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10/4/2019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10/4/2019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10/4/2019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10/4/2019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10/4/2019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10/4/2019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10/4/2019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10/4/2019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John 10:27-30</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algn="just"/>
            <a:r>
              <a:rPr lang="en-US" sz="3200" i="1" dirty="0">
                <a:solidFill>
                  <a:schemeClr val="bg1"/>
                </a:solidFill>
              </a:rPr>
              <a:t>“27 "My sheep hear My voice, and I know them, and they follow Me; 28 and I give eternal life to them, and they will never perish; and no one will snatch them out of My hand. 29 My Father, who has given them to Me, is greater than all; and no one is able to snatch them out of the Father's hand. 30 and the Father are one.”</a:t>
            </a:r>
            <a:r>
              <a:rPr lang="en-US" sz="3200" dirty="0">
                <a:solidFill>
                  <a:schemeClr val="bg1"/>
                </a:solidFill>
              </a:rPr>
              <a:t> </a:t>
            </a:r>
          </a:p>
        </p:txBody>
      </p:sp>
    </p:spTree>
    <p:extLst>
      <p:ext uri="{BB962C8B-B14F-4D97-AF65-F5344CB8AC3E}">
        <p14:creationId xmlns:p14="http://schemas.microsoft.com/office/powerpoint/2010/main" val="2425436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1200329"/>
          </a:xfrm>
          <a:prstGeom prst="rect">
            <a:avLst/>
          </a:prstGeom>
          <a:noFill/>
          <a:ln>
            <a:solidFill>
              <a:schemeClr val="tx2"/>
            </a:solidFill>
          </a:ln>
        </p:spPr>
        <p:txBody>
          <a:bodyPr wrap="square" rtlCol="0">
            <a:spAutoFit/>
          </a:bodyPr>
          <a:lstStyle/>
          <a:p>
            <a:pPr marL="857250" indent="-857250" algn="just">
              <a:buFont typeface="+mj-lt"/>
              <a:buAutoNum type="romanUcPeriod" startAt="6"/>
            </a:pPr>
            <a:r>
              <a:rPr lang="en-US" sz="3600" b="1" dirty="0">
                <a:solidFill>
                  <a:schemeClr val="bg1"/>
                </a:solidFill>
              </a:rPr>
              <a:t>An approved workman espouses the marks of true conversion </a:t>
            </a:r>
            <a:r>
              <a:rPr lang="en-US" sz="3600" b="1" baseline="30000" dirty="0">
                <a:solidFill>
                  <a:schemeClr val="bg1"/>
                </a:solidFill>
              </a:rPr>
              <a:t>(2:19)</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842832"/>
            <a:ext cx="11661731" cy="1200329"/>
          </a:xfrm>
          <a:prstGeom prst="rect">
            <a:avLst/>
          </a:prstGeom>
          <a:noFill/>
          <a:ln>
            <a:noFill/>
          </a:ln>
        </p:spPr>
        <p:txBody>
          <a:bodyPr wrap="square" rtlCol="0">
            <a:spAutoFit/>
          </a:bodyPr>
          <a:lstStyle/>
          <a:p>
            <a:pPr algn="just"/>
            <a:r>
              <a:rPr lang="en-US" sz="2400" i="1" dirty="0">
                <a:solidFill>
                  <a:schemeClr val="bg1"/>
                </a:solidFill>
              </a:rPr>
              <a:t>Nevertheless, the firm foundation of God stands, having this seal, "The Lord knows those who are His," and, "Everyone who names the name of the Lord is to abstain from wickedness." </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3247832"/>
            <a:ext cx="11661731" cy="1569660"/>
          </a:xfrm>
          <a:prstGeom prst="rect">
            <a:avLst/>
          </a:prstGeom>
          <a:noFill/>
          <a:ln>
            <a:noFill/>
          </a:ln>
        </p:spPr>
        <p:txBody>
          <a:bodyPr wrap="square" rtlCol="0">
            <a:spAutoFit/>
          </a:bodyPr>
          <a:lstStyle/>
          <a:p>
            <a:pPr marL="514350" indent="-514350" algn="just">
              <a:buFontTx/>
              <a:buAutoNum type="alphaUcPeriod"/>
            </a:pPr>
            <a:r>
              <a:rPr lang="en-US" sz="3200" b="1" i="1" u="sng" dirty="0">
                <a:solidFill>
                  <a:schemeClr val="bg1"/>
                </a:solidFill>
              </a:rPr>
              <a:t>The seal of salvation</a:t>
            </a:r>
            <a:r>
              <a:rPr lang="en-US" sz="3200" b="1" i="1" dirty="0">
                <a:solidFill>
                  <a:schemeClr val="bg1"/>
                </a:solidFill>
              </a:rPr>
              <a:t> </a:t>
            </a:r>
            <a:r>
              <a:rPr lang="en-US" sz="3200" i="1" dirty="0">
                <a:solidFill>
                  <a:schemeClr val="bg1"/>
                </a:solidFill>
              </a:rPr>
              <a:t>- "The Lord knows those who are His…”</a:t>
            </a:r>
          </a:p>
          <a:p>
            <a:pPr marL="514350" indent="-514350" algn="just">
              <a:buFontTx/>
              <a:buAutoNum type="alphaUcPeriod"/>
            </a:pPr>
            <a:r>
              <a:rPr lang="en-US" sz="3200" b="1" i="1" u="sng" dirty="0">
                <a:solidFill>
                  <a:schemeClr val="bg1"/>
                </a:solidFill>
              </a:rPr>
              <a:t>The seal of sanctification</a:t>
            </a:r>
            <a:r>
              <a:rPr lang="en-US" sz="3200" b="1" i="1" dirty="0">
                <a:solidFill>
                  <a:schemeClr val="bg1"/>
                </a:solidFill>
              </a:rPr>
              <a:t> </a:t>
            </a:r>
            <a:r>
              <a:rPr lang="en-US" sz="3200" i="1" dirty="0">
                <a:solidFill>
                  <a:schemeClr val="bg1"/>
                </a:solidFill>
              </a:rPr>
              <a:t>- "Everyone who names the name of the Lord is to abstain from wickedness…”</a:t>
            </a:r>
            <a:endParaRPr lang="en-US" sz="3200" dirty="0">
              <a:solidFill>
                <a:schemeClr val="bg1"/>
              </a:solidFill>
            </a:endParaRPr>
          </a:p>
        </p:txBody>
      </p:sp>
    </p:spTree>
    <p:extLst>
      <p:ext uri="{BB962C8B-B14F-4D97-AF65-F5344CB8AC3E}">
        <p14:creationId xmlns:p14="http://schemas.microsoft.com/office/powerpoint/2010/main" val="2287139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Philippians 1:6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077218"/>
          </a:xfrm>
          <a:prstGeom prst="rect">
            <a:avLst/>
          </a:prstGeom>
          <a:noFill/>
          <a:ln>
            <a:noFill/>
          </a:ln>
        </p:spPr>
        <p:txBody>
          <a:bodyPr wrap="square" rtlCol="0">
            <a:spAutoFit/>
          </a:bodyPr>
          <a:lstStyle/>
          <a:p>
            <a:pPr algn="just"/>
            <a:r>
              <a:rPr lang="en-US" sz="3200" i="1" dirty="0">
                <a:solidFill>
                  <a:schemeClr val="bg1"/>
                </a:solidFill>
              </a:rPr>
              <a:t>“For I am confident of this very thing, that He who began a good work in you will perfect it until the day of Christ Jesus.” </a:t>
            </a:r>
            <a:r>
              <a:rPr lang="en-US" sz="3200" dirty="0">
                <a:solidFill>
                  <a:schemeClr val="bg1"/>
                </a:solidFill>
              </a:rPr>
              <a:t> </a:t>
            </a:r>
          </a:p>
        </p:txBody>
      </p:sp>
    </p:spTree>
    <p:extLst>
      <p:ext uri="{BB962C8B-B14F-4D97-AF65-F5344CB8AC3E}">
        <p14:creationId xmlns:p14="http://schemas.microsoft.com/office/powerpoint/2010/main" val="1607294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Numbers 16:6-7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062103"/>
          </a:xfrm>
          <a:prstGeom prst="rect">
            <a:avLst/>
          </a:prstGeom>
          <a:noFill/>
          <a:ln>
            <a:noFill/>
          </a:ln>
        </p:spPr>
        <p:txBody>
          <a:bodyPr wrap="square" rtlCol="0">
            <a:spAutoFit/>
          </a:bodyPr>
          <a:lstStyle/>
          <a:p>
            <a:pPr algn="just"/>
            <a:r>
              <a:rPr lang="en-US" sz="3200" i="1" dirty="0">
                <a:solidFill>
                  <a:schemeClr val="bg1"/>
                </a:solidFill>
              </a:rPr>
              <a:t>6 Do this: take censers for yourselves, </a:t>
            </a:r>
            <a:r>
              <a:rPr lang="en-US" sz="3200" i="1" dirty="0" err="1">
                <a:solidFill>
                  <a:schemeClr val="bg1"/>
                </a:solidFill>
              </a:rPr>
              <a:t>Korah</a:t>
            </a:r>
            <a:r>
              <a:rPr lang="en-US" sz="3200" i="1" dirty="0">
                <a:solidFill>
                  <a:schemeClr val="bg1"/>
                </a:solidFill>
              </a:rPr>
              <a:t> and all your company, 7 and put fire in them, and lay incense upon them in the presence of the Lord tomorrow; and the man whom the Lord chooses shall be the one who is holy. You have gone far enough, you sons of Levi!</a:t>
            </a:r>
            <a:endParaRPr lang="en-US" sz="3200" dirty="0">
              <a:solidFill>
                <a:schemeClr val="bg1"/>
              </a:solidFill>
            </a:endParaRPr>
          </a:p>
        </p:txBody>
      </p:sp>
    </p:spTree>
    <p:extLst>
      <p:ext uri="{BB962C8B-B14F-4D97-AF65-F5344CB8AC3E}">
        <p14:creationId xmlns:p14="http://schemas.microsoft.com/office/powerpoint/2010/main" val="3472346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2:14-19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632311"/>
          </a:xfrm>
          <a:prstGeom prst="rect">
            <a:avLst/>
          </a:prstGeom>
          <a:noFill/>
          <a:ln>
            <a:noFill/>
          </a:ln>
        </p:spPr>
        <p:txBody>
          <a:bodyPr wrap="square" rtlCol="0">
            <a:spAutoFit/>
          </a:bodyPr>
          <a:lstStyle/>
          <a:p>
            <a:pPr algn="just"/>
            <a:r>
              <a:rPr lang="en-US" sz="3000" i="1" dirty="0">
                <a:solidFill>
                  <a:schemeClr val="bg1"/>
                </a:solidFill>
              </a:rPr>
              <a:t>14 Remind them of these things, and solemnly charge them in the presence of God not to wrangle about words, which is useless and leads to the ruin of the hearers. 15 Be diligent to present yourself approved to God as a workman who does not need to be ashamed, accurately handling the word of truth. 16 But avoid worldly and empty chatter, for it will lead to further ungodliness, 17 and their talk will spread like gangrene. Among them are Hymenaeus and </a:t>
            </a:r>
            <a:r>
              <a:rPr lang="en-US" sz="3000" i="1" dirty="0" err="1">
                <a:solidFill>
                  <a:schemeClr val="bg1"/>
                </a:solidFill>
              </a:rPr>
              <a:t>Philetus</a:t>
            </a:r>
            <a:r>
              <a:rPr lang="en-US" sz="3000" i="1" dirty="0">
                <a:solidFill>
                  <a:schemeClr val="bg1"/>
                </a:solidFill>
              </a:rPr>
              <a:t>, 18 men who have gone astray from the truth saying that the resurrection has already taken place, and they upset the faith of some. 19 Nevertheless, the firm foundation of God stands, having this seal, "The Lord knows those who are His," and, "Everyone who names the name of the Lord is to abstain from wickedness." </a:t>
            </a:r>
            <a:endParaRPr lang="en-US" sz="3000" dirty="0">
              <a:solidFill>
                <a:schemeClr val="bg1"/>
              </a:solidFill>
            </a:endParaRPr>
          </a:p>
        </p:txBody>
      </p:sp>
    </p:spTree>
    <p:extLst>
      <p:ext uri="{BB962C8B-B14F-4D97-AF65-F5344CB8AC3E}">
        <p14:creationId xmlns:p14="http://schemas.microsoft.com/office/powerpoint/2010/main" val="3713853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John 10:27-30</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554545"/>
          </a:xfrm>
          <a:prstGeom prst="rect">
            <a:avLst/>
          </a:prstGeom>
          <a:noFill/>
          <a:ln>
            <a:noFill/>
          </a:ln>
        </p:spPr>
        <p:txBody>
          <a:bodyPr wrap="square" rtlCol="0">
            <a:spAutoFit/>
          </a:bodyPr>
          <a:lstStyle/>
          <a:p>
            <a:pPr algn="just"/>
            <a:r>
              <a:rPr lang="en-US" sz="3200" i="1" dirty="0">
                <a:solidFill>
                  <a:schemeClr val="bg1"/>
                </a:solidFill>
              </a:rPr>
              <a:t>“27 "My sheep hear My voice, and I know them, and they follow Me; 28 and I give eternal life to them, and they will never perish; and no one will snatch them out of My hand. 29 My Father, who has given them to Me, is greater than all; and no one is able to snatch them out of the Father's hand. 30 and the Father are one.”</a:t>
            </a:r>
            <a:r>
              <a:rPr lang="en-US" sz="3200" dirty="0">
                <a:solidFill>
                  <a:schemeClr val="bg1"/>
                </a:solidFill>
              </a:rPr>
              <a:t> </a:t>
            </a:r>
          </a:p>
        </p:txBody>
      </p:sp>
    </p:spTree>
    <p:extLst>
      <p:ext uri="{BB962C8B-B14F-4D97-AF65-F5344CB8AC3E}">
        <p14:creationId xmlns:p14="http://schemas.microsoft.com/office/powerpoint/2010/main" val="543879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Matthew 7:23</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077218"/>
          </a:xfrm>
          <a:prstGeom prst="rect">
            <a:avLst/>
          </a:prstGeom>
          <a:noFill/>
          <a:ln>
            <a:noFill/>
          </a:ln>
        </p:spPr>
        <p:txBody>
          <a:bodyPr wrap="square" rtlCol="0">
            <a:spAutoFit/>
          </a:bodyPr>
          <a:lstStyle/>
          <a:p>
            <a:pPr algn="just"/>
            <a:r>
              <a:rPr lang="en-US" sz="3200" i="1" dirty="0">
                <a:solidFill>
                  <a:schemeClr val="bg1"/>
                </a:solidFill>
              </a:rPr>
              <a:t>“I never knew you; DEPART FROM ME, YOU WHO PRACTICE LAWLESSNESS'” </a:t>
            </a:r>
            <a:endParaRPr lang="en-US" sz="3200" dirty="0">
              <a:solidFill>
                <a:schemeClr val="bg1"/>
              </a:solidFill>
            </a:endParaRPr>
          </a:p>
        </p:txBody>
      </p:sp>
    </p:spTree>
    <p:extLst>
      <p:ext uri="{BB962C8B-B14F-4D97-AF65-F5344CB8AC3E}">
        <p14:creationId xmlns:p14="http://schemas.microsoft.com/office/powerpoint/2010/main" val="3842050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Matthew 25:23</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569660"/>
          </a:xfrm>
          <a:prstGeom prst="rect">
            <a:avLst/>
          </a:prstGeom>
          <a:noFill/>
          <a:ln>
            <a:noFill/>
          </a:ln>
        </p:spPr>
        <p:txBody>
          <a:bodyPr wrap="square" rtlCol="0">
            <a:spAutoFit/>
          </a:bodyPr>
          <a:lstStyle/>
          <a:p>
            <a:pPr algn="just"/>
            <a:r>
              <a:rPr lang="en-US" sz="3200" i="1" dirty="0">
                <a:solidFill>
                  <a:schemeClr val="bg1"/>
                </a:solidFill>
              </a:rPr>
              <a:t>'Well done, good and faithful slave. You were faithful with a few things, I will put you in charge of many things; enter into the joy of your master' </a:t>
            </a:r>
            <a:endParaRPr lang="en-US" sz="3200" dirty="0">
              <a:solidFill>
                <a:schemeClr val="bg1"/>
              </a:solidFill>
            </a:endParaRPr>
          </a:p>
        </p:txBody>
      </p:sp>
    </p:spTree>
    <p:extLst>
      <p:ext uri="{BB962C8B-B14F-4D97-AF65-F5344CB8AC3E}">
        <p14:creationId xmlns:p14="http://schemas.microsoft.com/office/powerpoint/2010/main" val="4187751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Peter 1:5-11</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262979"/>
          </a:xfrm>
          <a:prstGeom prst="rect">
            <a:avLst/>
          </a:prstGeom>
          <a:noFill/>
          <a:ln>
            <a:noFill/>
          </a:ln>
        </p:spPr>
        <p:txBody>
          <a:bodyPr wrap="square" rtlCol="0">
            <a:spAutoFit/>
          </a:bodyPr>
          <a:lstStyle/>
          <a:p>
            <a:pPr algn="just"/>
            <a:r>
              <a:rPr lang="en-US" sz="2800" i="1" dirty="0">
                <a:solidFill>
                  <a:schemeClr val="bg1"/>
                </a:solidFill>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9 For he who lacks these qualities is blind or short-sighted, having forgotten his purification from his former sins. 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endParaRPr lang="en-US" sz="2800" dirty="0">
              <a:solidFill>
                <a:schemeClr val="bg1"/>
              </a:solidFill>
            </a:endParaRPr>
          </a:p>
        </p:txBody>
      </p:sp>
    </p:spTree>
    <p:extLst>
      <p:ext uri="{BB962C8B-B14F-4D97-AF65-F5344CB8AC3E}">
        <p14:creationId xmlns:p14="http://schemas.microsoft.com/office/powerpoint/2010/main" val="209029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Tree>
    <p:extLst>
      <p:ext uri="{BB962C8B-B14F-4D97-AF65-F5344CB8AC3E}">
        <p14:creationId xmlns:p14="http://schemas.microsoft.com/office/powerpoint/2010/main" val="413868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2:14-19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632311"/>
          </a:xfrm>
          <a:prstGeom prst="rect">
            <a:avLst/>
          </a:prstGeom>
          <a:noFill/>
          <a:ln>
            <a:noFill/>
          </a:ln>
        </p:spPr>
        <p:txBody>
          <a:bodyPr wrap="square" rtlCol="0">
            <a:spAutoFit/>
          </a:bodyPr>
          <a:lstStyle/>
          <a:p>
            <a:pPr algn="just"/>
            <a:r>
              <a:rPr lang="en-US" sz="3000" i="1" dirty="0">
                <a:solidFill>
                  <a:schemeClr val="bg1"/>
                </a:solidFill>
              </a:rPr>
              <a:t>14 Remind them of these things, and solemnly charge them in the presence of God not to wrangle about words, which is useless and leads to the ruin of the hearers. 15 Be diligent to present yourself approved to God as a workman who does not need to be ashamed, accurately handling the word of truth. 16 But avoid worldly and empty chatter, for it will lead to further ungodliness, 17 and their talk will spread like gangrene. Among them are Hymenaeus and </a:t>
            </a:r>
            <a:r>
              <a:rPr lang="en-US" sz="3000" i="1" dirty="0" err="1">
                <a:solidFill>
                  <a:schemeClr val="bg1"/>
                </a:solidFill>
              </a:rPr>
              <a:t>Philetus</a:t>
            </a:r>
            <a:r>
              <a:rPr lang="en-US" sz="3000" i="1" dirty="0">
                <a:solidFill>
                  <a:schemeClr val="bg1"/>
                </a:solidFill>
              </a:rPr>
              <a:t>, 18 men who have gone astray from the truth saying that the resurrection has already taken place, and they upset the faith of some. 19 Nevertheless, the firm foundation of God stands, having this seal, "The Lord knows those who are His," and, "Everyone who names the name of the Lord is to abstain from wickedness." </a:t>
            </a:r>
            <a:endParaRPr lang="en-US" sz="30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938992"/>
          </a:xfrm>
          <a:prstGeom prst="rect">
            <a:avLst/>
          </a:prstGeom>
          <a:noFill/>
          <a:ln>
            <a:noFill/>
          </a:ln>
        </p:spPr>
        <p:txBody>
          <a:bodyPr wrap="square" rtlCol="0">
            <a:spAutoFit/>
          </a:bodyPr>
          <a:lstStyle/>
          <a:p>
            <a:pPr algn="just"/>
            <a:r>
              <a:rPr lang="en-US" sz="4000" i="1" dirty="0">
                <a:solidFill>
                  <a:schemeClr val="bg1"/>
                </a:solidFill>
              </a:rPr>
              <a:t>Be diligent to present yourself approved to God as a workman who does not need to be ashamed, accurately handling the word of truth</a:t>
            </a:r>
            <a:endParaRPr lang="en-US" sz="4000" dirty="0">
              <a:solidFill>
                <a:schemeClr val="bg1"/>
              </a:solidFill>
            </a:endParaRPr>
          </a:p>
        </p:txBody>
      </p:sp>
    </p:spTree>
    <p:extLst>
      <p:ext uri="{BB962C8B-B14F-4D97-AF65-F5344CB8AC3E}">
        <p14:creationId xmlns:p14="http://schemas.microsoft.com/office/powerpoint/2010/main" val="39942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Outline of 2 Timothy 2:14-19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60107"/>
            <a:ext cx="11661731" cy="2862322"/>
          </a:xfrm>
          <a:prstGeom prst="rect">
            <a:avLst/>
          </a:prstGeom>
          <a:noFill/>
          <a:ln>
            <a:noFill/>
          </a:ln>
        </p:spPr>
        <p:txBody>
          <a:bodyPr wrap="square" rtlCol="0">
            <a:spAutoFit/>
          </a:bodyPr>
          <a:lstStyle/>
          <a:p>
            <a:pPr marL="571500" lvl="0" indent="-571500" algn="just">
              <a:buFont typeface="+mj-lt"/>
              <a:buAutoNum type="romanUcPeriod"/>
            </a:pPr>
            <a:r>
              <a:rPr lang="en-US" sz="3000" dirty="0">
                <a:solidFill>
                  <a:schemeClr val="bg1"/>
                </a:solidFill>
              </a:rPr>
              <a:t>An Approved Workman Expounds Sound Doctrine (14a)</a:t>
            </a:r>
          </a:p>
          <a:p>
            <a:pPr marL="571500" lvl="0" indent="-571500" algn="just">
              <a:buFont typeface="+mj-lt"/>
              <a:buAutoNum type="romanUcPeriod"/>
            </a:pPr>
            <a:r>
              <a:rPr lang="en-US" sz="3000" dirty="0">
                <a:solidFill>
                  <a:schemeClr val="bg1"/>
                </a:solidFill>
              </a:rPr>
              <a:t>An Approved Workman Enjoys the Awareness of God’s Presence (14b)</a:t>
            </a:r>
          </a:p>
          <a:p>
            <a:pPr marL="571500" lvl="0" indent="-571500" algn="just">
              <a:buFont typeface="+mj-lt"/>
              <a:buAutoNum type="romanUcPeriod"/>
            </a:pPr>
            <a:r>
              <a:rPr lang="en-US" sz="3000" dirty="0">
                <a:solidFill>
                  <a:schemeClr val="bg1"/>
                </a:solidFill>
              </a:rPr>
              <a:t>An Approved Workman Evades Quarrels (14c)</a:t>
            </a:r>
          </a:p>
          <a:p>
            <a:pPr marL="571500" lvl="0" indent="-571500" algn="just">
              <a:buFont typeface="+mj-lt"/>
              <a:buAutoNum type="romanUcPeriod"/>
            </a:pPr>
            <a:r>
              <a:rPr lang="en-US" sz="3000" dirty="0">
                <a:solidFill>
                  <a:schemeClr val="bg1"/>
                </a:solidFill>
              </a:rPr>
              <a:t>An Approved Workman Excels in Teaching God’s Word (15)</a:t>
            </a:r>
          </a:p>
          <a:p>
            <a:pPr marL="571500" lvl="0" indent="-571500" algn="just">
              <a:buFont typeface="+mj-lt"/>
              <a:buAutoNum type="romanUcPeriod"/>
            </a:pPr>
            <a:r>
              <a:rPr lang="en-US" sz="3000" dirty="0">
                <a:solidFill>
                  <a:schemeClr val="bg1"/>
                </a:solidFill>
              </a:rPr>
              <a:t>An Approved Workman Expunges False Teaching (16-18)</a:t>
            </a:r>
          </a:p>
          <a:p>
            <a:pPr marL="571500" lvl="0" indent="-571500" algn="just">
              <a:buFont typeface="+mj-lt"/>
              <a:buAutoNum type="romanUcPeriod"/>
            </a:pPr>
            <a:r>
              <a:rPr lang="en-US" sz="3000" dirty="0">
                <a:solidFill>
                  <a:schemeClr val="bg1"/>
                </a:solidFill>
              </a:rPr>
              <a:t>An Approved Workman Espouses the Marks of True Conversion (19)</a:t>
            </a:r>
          </a:p>
        </p:txBody>
      </p:sp>
    </p:spTree>
    <p:extLst>
      <p:ext uri="{BB962C8B-B14F-4D97-AF65-F5344CB8AC3E}">
        <p14:creationId xmlns:p14="http://schemas.microsoft.com/office/powerpoint/2010/main" val="247009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7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250"/>
                            </p:stCondLst>
                            <p:childTnLst>
                              <p:par>
                                <p:cTn id="13" presetID="10" presetClass="entr" presetSubtype="0" fill="hold" grpId="0" nodeType="afterEffect">
                                  <p:stCondLst>
                                    <p:cond delay="7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6750"/>
                            </p:stCondLst>
                            <p:childTnLst>
                              <p:par>
                                <p:cTn id="17" presetID="10" presetClass="entr" presetSubtype="0" fill="hold" grpId="0" nodeType="afterEffect">
                                  <p:stCondLst>
                                    <p:cond delay="7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250"/>
                            </p:stCondLst>
                            <p:childTnLst>
                              <p:par>
                                <p:cTn id="21" presetID="10" presetClass="entr" presetSubtype="0" fill="hold" grpId="0" nodeType="afterEffect">
                                  <p:stCondLst>
                                    <p:cond delay="7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1750"/>
                            </p:stCondLst>
                            <p:childTnLst>
                              <p:par>
                                <p:cTn id="25" presetID="10" presetClass="entr" presetSubtype="0" fill="hold" grpId="0" nodeType="afterEffect">
                                  <p:stCondLst>
                                    <p:cond delay="7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1200329"/>
          </a:xfrm>
          <a:prstGeom prst="rect">
            <a:avLst/>
          </a:prstGeom>
          <a:noFill/>
          <a:ln>
            <a:solidFill>
              <a:schemeClr val="tx2"/>
            </a:solidFill>
          </a:ln>
        </p:spPr>
        <p:txBody>
          <a:bodyPr wrap="square" rtlCol="0">
            <a:spAutoFit/>
          </a:bodyPr>
          <a:lstStyle/>
          <a:p>
            <a:pPr marL="857250" indent="-857250" algn="just">
              <a:buFont typeface="+mj-lt"/>
              <a:buAutoNum type="romanUcPeriod" startAt="6"/>
            </a:pPr>
            <a:r>
              <a:rPr lang="en-US" sz="3600" b="1" dirty="0">
                <a:solidFill>
                  <a:schemeClr val="bg1"/>
                </a:solidFill>
              </a:rPr>
              <a:t>An approved workman espouses the marks of true conversion </a:t>
            </a:r>
            <a:r>
              <a:rPr lang="en-US" sz="3600" b="1" baseline="30000" dirty="0">
                <a:solidFill>
                  <a:schemeClr val="bg1"/>
                </a:solidFill>
              </a:rPr>
              <a:t>(2:19)</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842832"/>
            <a:ext cx="11661731" cy="1200329"/>
          </a:xfrm>
          <a:prstGeom prst="rect">
            <a:avLst/>
          </a:prstGeom>
          <a:noFill/>
          <a:ln>
            <a:noFill/>
          </a:ln>
        </p:spPr>
        <p:txBody>
          <a:bodyPr wrap="square" rtlCol="0">
            <a:spAutoFit/>
          </a:bodyPr>
          <a:lstStyle/>
          <a:p>
            <a:pPr algn="just"/>
            <a:r>
              <a:rPr lang="en-US" sz="2400" i="1" dirty="0">
                <a:solidFill>
                  <a:schemeClr val="bg1"/>
                </a:solidFill>
              </a:rPr>
              <a:t>Nevertheless, the firm foundation of God stands, having this seal, "The Lord knows those who are His," and, "Everyone who names the name of the Lord is to abstain from wickedness." </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3586034"/>
            <a:ext cx="11661731" cy="1384995"/>
          </a:xfrm>
          <a:prstGeom prst="rect">
            <a:avLst/>
          </a:prstGeom>
          <a:noFill/>
          <a:ln>
            <a:noFill/>
          </a:ln>
        </p:spPr>
        <p:txBody>
          <a:bodyPr wrap="square" rtlCol="0">
            <a:spAutoFit/>
          </a:bodyPr>
          <a:lstStyle/>
          <a:p>
            <a:pPr algn="just"/>
            <a:r>
              <a:rPr lang="en-US" sz="2800" i="1" dirty="0">
                <a:solidFill>
                  <a:schemeClr val="bg1"/>
                </a:solidFill>
              </a:rPr>
              <a:t>“but in case I am delayed, I write so that you will know how one ought to conduct himself in the household of God, which is the church of the living God, the pillar and support of the truth.”</a:t>
            </a:r>
            <a:r>
              <a:rPr lang="en-US" sz="2800" dirty="0">
                <a:solidFill>
                  <a:schemeClr val="bg1"/>
                </a:solidFill>
              </a:rPr>
              <a:t>  (1 Timothy 3:15)</a:t>
            </a:r>
          </a:p>
        </p:txBody>
      </p:sp>
    </p:spTree>
    <p:extLst>
      <p:ext uri="{BB962C8B-B14F-4D97-AF65-F5344CB8AC3E}">
        <p14:creationId xmlns:p14="http://schemas.microsoft.com/office/powerpoint/2010/main" val="560657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1200329"/>
          </a:xfrm>
          <a:prstGeom prst="rect">
            <a:avLst/>
          </a:prstGeom>
          <a:noFill/>
          <a:ln>
            <a:solidFill>
              <a:schemeClr val="tx2"/>
            </a:solidFill>
          </a:ln>
        </p:spPr>
        <p:txBody>
          <a:bodyPr wrap="square" rtlCol="0">
            <a:spAutoFit/>
          </a:bodyPr>
          <a:lstStyle/>
          <a:p>
            <a:pPr marL="857250" indent="-857250" algn="just">
              <a:buFont typeface="+mj-lt"/>
              <a:buAutoNum type="romanUcPeriod" startAt="6"/>
            </a:pPr>
            <a:r>
              <a:rPr lang="en-US" sz="3600" b="1" dirty="0">
                <a:solidFill>
                  <a:schemeClr val="bg1"/>
                </a:solidFill>
              </a:rPr>
              <a:t>An approved workman espouses the marks of true conversion </a:t>
            </a:r>
            <a:r>
              <a:rPr lang="en-US" sz="3600" b="1" baseline="30000" dirty="0">
                <a:solidFill>
                  <a:schemeClr val="bg1"/>
                </a:solidFill>
              </a:rPr>
              <a:t>(2:19)</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842832"/>
            <a:ext cx="11661731" cy="1200329"/>
          </a:xfrm>
          <a:prstGeom prst="rect">
            <a:avLst/>
          </a:prstGeom>
          <a:noFill/>
          <a:ln>
            <a:noFill/>
          </a:ln>
        </p:spPr>
        <p:txBody>
          <a:bodyPr wrap="square" rtlCol="0">
            <a:spAutoFit/>
          </a:bodyPr>
          <a:lstStyle/>
          <a:p>
            <a:pPr algn="just"/>
            <a:r>
              <a:rPr lang="en-US" sz="2400" i="1" dirty="0">
                <a:solidFill>
                  <a:schemeClr val="bg1"/>
                </a:solidFill>
              </a:rPr>
              <a:t>Nevertheless, the firm foundation of God stands, having this seal, "The Lord knows those who are His," and, "Everyone who names the name of the Lord is to abstain from wickedness." </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3247832"/>
            <a:ext cx="11661731" cy="584775"/>
          </a:xfrm>
          <a:prstGeom prst="rect">
            <a:avLst/>
          </a:prstGeom>
          <a:noFill/>
          <a:ln>
            <a:noFill/>
          </a:ln>
        </p:spPr>
        <p:txBody>
          <a:bodyPr wrap="square" rtlCol="0">
            <a:spAutoFit/>
          </a:bodyPr>
          <a:lstStyle/>
          <a:p>
            <a:pPr marL="514350" indent="-514350" algn="just">
              <a:buFontTx/>
              <a:buAutoNum type="alphaUcPeriod"/>
            </a:pPr>
            <a:r>
              <a:rPr lang="en-US" sz="3200" b="1" i="1" u="sng" dirty="0">
                <a:solidFill>
                  <a:schemeClr val="bg1"/>
                </a:solidFill>
              </a:rPr>
              <a:t>The seal of salvation</a:t>
            </a:r>
            <a:r>
              <a:rPr lang="en-US" sz="3200" i="1" dirty="0">
                <a:solidFill>
                  <a:schemeClr val="bg1"/>
                </a:solidFill>
              </a:rPr>
              <a:t> - "The Lord knows those who are His…”</a:t>
            </a:r>
            <a:endParaRPr lang="en-US" sz="3200" dirty="0">
              <a:solidFill>
                <a:schemeClr val="bg1"/>
              </a:solidFill>
            </a:endParaRPr>
          </a:p>
        </p:txBody>
      </p:sp>
    </p:spTree>
    <p:extLst>
      <p:ext uri="{BB962C8B-B14F-4D97-AF65-F5344CB8AC3E}">
        <p14:creationId xmlns:p14="http://schemas.microsoft.com/office/powerpoint/2010/main" val="3873282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Ephesians 1:3-4</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2062103"/>
          </a:xfrm>
          <a:prstGeom prst="rect">
            <a:avLst/>
          </a:prstGeom>
          <a:noFill/>
          <a:ln>
            <a:noFill/>
          </a:ln>
        </p:spPr>
        <p:txBody>
          <a:bodyPr wrap="square" rtlCol="0">
            <a:spAutoFit/>
          </a:bodyPr>
          <a:lstStyle/>
          <a:p>
            <a:pPr algn="just"/>
            <a:r>
              <a:rPr lang="en-US" sz="3200" i="1" dirty="0">
                <a:solidFill>
                  <a:schemeClr val="bg1"/>
                </a:solidFill>
              </a:rPr>
              <a:t>3 Blessed be the God and Father of our Lord Jesus Christ, who has blessed us with every spiritual blessing in the heavenly places in Christ, 4 just as He chose us in Him before the foundation of the world, that we would be holy and blameless before Him.</a:t>
            </a:r>
            <a:endParaRPr lang="en-US" sz="3200" dirty="0">
              <a:solidFill>
                <a:schemeClr val="bg1"/>
              </a:solidFill>
            </a:endParaRPr>
          </a:p>
        </p:txBody>
      </p:sp>
    </p:spTree>
    <p:extLst>
      <p:ext uri="{BB962C8B-B14F-4D97-AF65-F5344CB8AC3E}">
        <p14:creationId xmlns:p14="http://schemas.microsoft.com/office/powerpoint/2010/main" val="387815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Romans 8:29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569660"/>
          </a:xfrm>
          <a:prstGeom prst="rect">
            <a:avLst/>
          </a:prstGeom>
          <a:noFill/>
          <a:ln>
            <a:noFill/>
          </a:ln>
        </p:spPr>
        <p:txBody>
          <a:bodyPr wrap="square" rtlCol="0">
            <a:spAutoFit/>
          </a:bodyPr>
          <a:lstStyle/>
          <a:p>
            <a:pPr algn="just"/>
            <a:r>
              <a:rPr lang="en-US" sz="3200" i="1" dirty="0">
                <a:solidFill>
                  <a:schemeClr val="bg1"/>
                </a:solidFill>
              </a:rPr>
              <a:t>“For those whom He foreknew, He also predestined to become conformed to the image of His Son, so that He would be the firstborn among many brethren…”</a:t>
            </a:r>
            <a:r>
              <a:rPr lang="en-US" sz="3200" dirty="0">
                <a:solidFill>
                  <a:schemeClr val="bg1"/>
                </a:solidFill>
              </a:rPr>
              <a:t> </a:t>
            </a:r>
          </a:p>
        </p:txBody>
      </p:sp>
    </p:spTree>
    <p:extLst>
      <p:ext uri="{BB962C8B-B14F-4D97-AF65-F5344CB8AC3E}">
        <p14:creationId xmlns:p14="http://schemas.microsoft.com/office/powerpoint/2010/main" val="682198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Jeremiah 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569660"/>
          </a:xfrm>
          <a:prstGeom prst="rect">
            <a:avLst/>
          </a:prstGeom>
          <a:noFill/>
          <a:ln>
            <a:noFill/>
          </a:ln>
        </p:spPr>
        <p:txBody>
          <a:bodyPr wrap="square" rtlCol="0">
            <a:spAutoFit/>
          </a:bodyPr>
          <a:lstStyle/>
          <a:p>
            <a:pPr algn="just"/>
            <a:r>
              <a:rPr lang="en-US" sz="3200" i="1" dirty="0">
                <a:solidFill>
                  <a:schemeClr val="bg1"/>
                </a:solidFill>
              </a:rPr>
              <a:t>“Before I formed you in the womb I knew you, And before you were born I consecrated you; I have appointed you a prophet to the nations.”</a:t>
            </a:r>
            <a:r>
              <a:rPr lang="en-US" sz="3200" dirty="0">
                <a:solidFill>
                  <a:schemeClr val="bg1"/>
                </a:solidFill>
              </a:rPr>
              <a:t> </a:t>
            </a:r>
          </a:p>
        </p:txBody>
      </p:sp>
    </p:spTree>
    <p:extLst>
      <p:ext uri="{BB962C8B-B14F-4D97-AF65-F5344CB8AC3E}">
        <p14:creationId xmlns:p14="http://schemas.microsoft.com/office/powerpoint/2010/main" val="2659743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10918</TotalTime>
  <Words>1451</Words>
  <Application>Microsoft Office PowerPoint</Application>
  <PresentationFormat>Widescreen</PresentationFormat>
  <Paragraphs>77</Paragraphs>
  <Slides>19</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74</cp:revision>
  <dcterms:created xsi:type="dcterms:W3CDTF">2018-11-24T16:00:56Z</dcterms:created>
  <dcterms:modified xsi:type="dcterms:W3CDTF">2019-10-06T19:20:35Z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